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69" r:id="rId6"/>
    <p:sldId id="267" r:id="rId7"/>
    <p:sldId id="268" r:id="rId8"/>
    <p:sldId id="270" r:id="rId9"/>
    <p:sldId id="27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5"/>
    <a:srgbClr val="002675"/>
    <a:srgbClr val="0033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9"/>
    <p:restoredTop sz="84640"/>
  </p:normalViewPr>
  <p:slideViewPr>
    <p:cSldViewPr snapToGrid="0" snapToObjects="1">
      <p:cViewPr varScale="1">
        <p:scale>
          <a:sx n="136" d="100"/>
          <a:sy n="136" d="100"/>
        </p:scale>
        <p:origin x="1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35DA6-3FF1-F044-BC94-4D4AC7754208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20643-A9E8-164C-B630-147D70EB4BC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52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Hello</a:t>
            </a:r>
          </a:p>
          <a:p>
            <a:pPr marL="171450" indent="-171450">
              <a:buFontTx/>
              <a:buChar char="-"/>
            </a:pPr>
            <a:r>
              <a:rPr lang="en-US" dirty="0"/>
              <a:t>4 first year master students of the Faculty of Applied Science at the University of Liege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20643-A9E8-164C-B630-147D70EB4B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65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Case that we got : SABAM use case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Every day, the account manager of SABAM looks for new talents to affiliate in Belgium, France and Netherlands</a:t>
            </a:r>
          </a:p>
          <a:p>
            <a:pPr marL="171450" indent="-171450">
              <a:buFontTx/>
              <a:buChar char="-"/>
            </a:pPr>
            <a:r>
              <a:rPr lang="en-US" dirty="0"/>
              <a:t>He uses several platforms like Spotify YouTube or Facebook to spot them.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Problem 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Time-consuming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Not funny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When we talk about new musical talents on the net, it’s often to late (they have been reached by other people)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does SABAM want ? It wants to detect new talents before anyone else does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could we do that ?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20643-A9E8-164C-B630-147D70EB4B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Use some machine learning on the exact same </a:t>
            </a:r>
            <a:r>
              <a:rPr lang="en-US" dirty="0" err="1"/>
              <a:t>plateforms</a:t>
            </a:r>
            <a:r>
              <a:rPr lang="en-US" dirty="0"/>
              <a:t> that the employee use every day</a:t>
            </a:r>
          </a:p>
          <a:p>
            <a:pPr marL="171450" indent="-171450">
              <a:buFontTx/>
              <a:buChar char="-"/>
            </a:pPr>
            <a:r>
              <a:rPr lang="en-US" dirty="0"/>
              <a:t>Depending on the </a:t>
            </a:r>
            <a:r>
              <a:rPr lang="en-US" dirty="0" err="1"/>
              <a:t>plateform</a:t>
            </a:r>
            <a:r>
              <a:rPr lang="en-US" dirty="0"/>
              <a:t>, these algorithms will look for some signs about new songs that could possibly be a buzz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20643-A9E8-164C-B630-147D70EB4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83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a question of time : focus on Spotify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Spotify ? Because they have an amazing Web API that allows us to get extremely precise data about a song such as: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Its tempo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Its energy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Its danceability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…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idea is to analyze these features for a huge amount of songs and find a correlation between the features of a song and its popularity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How to evaluate the popularity of a song 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That’s where the Spotify API is very awesome : it provides a feature “popularity” giving a value between 0 and 100 for each song available on Spotify (100 being the maximum of popularity)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feature is a function of the number of clicks on the song on the platform, but it also decreases over time making the buzz of today more popular than the buzz of 2 years ago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20643-A9E8-164C-B630-147D70EB4B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37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dirty="0"/>
              <a:t>What we want : a lot of tracks of all genres to analyze at best the popularity of songs depending to its features. 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do we get the songs ?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Take all kind of playlists made by Spotify going from classic to rock, extract each track of these playlists and get all the features of each track.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20643-A9E8-164C-B630-147D70EB4B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52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Training step quite easy with Watson Studio</a:t>
            </a:r>
          </a:p>
          <a:p>
            <a:pPr marL="171450" indent="-171450">
              <a:buFontTx/>
              <a:buChar char="-"/>
            </a:pPr>
            <a:r>
              <a:rPr lang="en-US" dirty="0"/>
              <a:t>Just tested some learning algorithms we thought would be the best for this problem and output some analysis to check the most precise one.</a:t>
            </a:r>
          </a:p>
          <a:p>
            <a:pPr marL="171450" indent="-171450">
              <a:buFontTx/>
              <a:buChar char="-"/>
            </a:pPr>
            <a:r>
              <a:rPr lang="en-US" dirty="0"/>
              <a:t>Obviously this is the random forest model that gives the best results with an average error on the popularity of a song of only 5.4, which is quite good.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so that’s the one that we decided to keep for our user application.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20643-A9E8-164C-B630-147D70EB4B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7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Once again, the Spotify API give us the possibility to get all the new releases relevant to a particular country.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These tracks were sent as inputs to our REST API </a:t>
            </a:r>
            <a:r>
              <a:rPr lang="en-US" dirty="0" err="1"/>
              <a:t>developped</a:t>
            </a:r>
            <a:r>
              <a:rPr lang="en-US" dirty="0"/>
              <a:t> in Watson, and we were able to to compute and receive their estimated popularity, which actually corresponds to the percentage for that song to be a hit.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we need to filter the output artists to only keep Belgian ones.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that, using the Spotify API is impossible because it does not provide any feature concerning the nationality of an artist.</a:t>
            </a:r>
          </a:p>
          <a:p>
            <a:pPr marL="171450" indent="-171450">
              <a:buFontTx/>
              <a:buChar char="-"/>
            </a:pPr>
            <a:r>
              <a:rPr lang="en-US" dirty="0"/>
              <a:t>As a solution, we found another Web API called “music story” that contains a large database of European musicians and that can give us the nationality of an artist given his name.</a:t>
            </a:r>
          </a:p>
          <a:p>
            <a:pPr marL="171450" indent="-171450">
              <a:buFontTx/>
              <a:buChar char="-"/>
            </a:pPr>
            <a:r>
              <a:rPr lang="en-US" dirty="0"/>
              <a:t>Unfortunately, we found that API too late and didn’t have enough time to finish the implementation of the filtering.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20643-A9E8-164C-B630-147D70EB4B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53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Web application with a user-friendly interface for our SABAM employee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only thing he will have to do arriving at his office the morning will be to select the </a:t>
            </a:r>
            <a:r>
              <a:rPr lang="en-US" dirty="0" err="1"/>
              <a:t>plateforms</a:t>
            </a:r>
            <a:r>
              <a:rPr lang="en-US" dirty="0"/>
              <a:t> in which he wants to search potential talents, click the search button and after a few minutes the application will give him a complete list of new potential talents.</a:t>
            </a:r>
          </a:p>
          <a:p>
            <a:pPr marL="171450" indent="-171450">
              <a:buFontTx/>
              <a:buChar char="-"/>
            </a:pPr>
            <a:r>
              <a:rPr lang="en-US" dirty="0"/>
              <a:t>(If time) : demo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20643-A9E8-164C-B630-147D70EB4B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43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532C-B043-CD4D-A9F5-0ED0815DCD27}" type="datetimeFigureOut">
              <a:rPr lang="fr-FR" smtClean="0"/>
              <a:t>25/11/2018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4C36-E7A8-914A-B735-9993D755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408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532C-B043-CD4D-A9F5-0ED0815DCD27}" type="datetimeFigureOut">
              <a:rPr lang="fr-FR" smtClean="0"/>
              <a:t>25/11/2018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4C36-E7A8-914A-B735-9993D755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2399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532C-B043-CD4D-A9F5-0ED0815DCD27}" type="datetimeFigureOut">
              <a:rPr lang="fr-FR" smtClean="0"/>
              <a:t>25/11/2018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4C36-E7A8-914A-B735-9993D755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73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532C-B043-CD4D-A9F5-0ED0815DCD27}" type="datetimeFigureOut">
              <a:rPr lang="fr-FR" smtClean="0"/>
              <a:t>25/11/2018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4C36-E7A8-914A-B735-9993D755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912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532C-B043-CD4D-A9F5-0ED0815DCD27}" type="datetimeFigureOut">
              <a:rPr lang="fr-FR" smtClean="0"/>
              <a:t>25/11/2018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4C36-E7A8-914A-B735-9993D755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9776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532C-B043-CD4D-A9F5-0ED0815DCD27}" type="datetimeFigureOut">
              <a:rPr lang="fr-FR" smtClean="0"/>
              <a:t>25/11/2018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4C36-E7A8-914A-B735-9993D755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10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532C-B043-CD4D-A9F5-0ED0815DCD27}" type="datetimeFigureOut">
              <a:rPr lang="fr-FR" smtClean="0"/>
              <a:t>25/11/2018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4C36-E7A8-914A-B735-9993D755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45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532C-B043-CD4D-A9F5-0ED0815DCD27}" type="datetimeFigureOut">
              <a:rPr lang="fr-FR" smtClean="0"/>
              <a:t>25/11/2018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4C36-E7A8-914A-B735-9993D755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66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532C-B043-CD4D-A9F5-0ED0815DCD27}" type="datetimeFigureOut">
              <a:rPr lang="fr-FR" smtClean="0"/>
              <a:t>25/11/2018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4C36-E7A8-914A-B735-9993D755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951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532C-B043-CD4D-A9F5-0ED0815DCD27}" type="datetimeFigureOut">
              <a:rPr lang="fr-FR" smtClean="0"/>
              <a:t>25/11/2018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4C36-E7A8-914A-B735-9993D755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1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4532C-B043-CD4D-A9F5-0ED0815DCD27}" type="datetimeFigureOut">
              <a:rPr lang="fr-FR" smtClean="0"/>
              <a:t>25/11/2018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4C36-E7A8-914A-B735-9993D755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1369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4532C-B043-CD4D-A9F5-0ED0815DCD27}" type="datetimeFigureOut">
              <a:rPr lang="fr-FR" smtClean="0"/>
              <a:t>25/11/2018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74C36-E7A8-914A-B735-9993D755F6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020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8.sv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10" Type="http://schemas.openxmlformats.org/officeDocument/2006/relationships/image" Target="../media/image10.sv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8.sv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5" Type="http://schemas.openxmlformats.org/officeDocument/2006/relationships/image" Target="../media/image8.png"/><Relationship Id="rId10" Type="http://schemas.openxmlformats.org/officeDocument/2006/relationships/image" Target="../media/image10.svg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1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A638E87-DA6F-FE43-A8B2-5E78B67A9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16" y="755650"/>
            <a:ext cx="10375900" cy="4330700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403930F2-EE76-CD41-B0A3-7063AECE2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4622" y="4115506"/>
            <a:ext cx="9144000" cy="1655762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003475"/>
                </a:solidFill>
                <a:latin typeface="Helvetica" pitchFamily="2" charset="0"/>
                <a:cs typeface="Futura Medium" panose="020B0602020204020303" pitchFamily="34" charset="-79"/>
              </a:rPr>
              <a:t>Hackathon</a:t>
            </a:r>
            <a:endParaRPr lang="en-US" sz="8000" b="1" dirty="0">
              <a:solidFill>
                <a:srgbClr val="0034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139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C3CC96-8A67-404D-9EB4-1990E5290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 dirty="0">
                <a:latin typeface="Helvetica" pitchFamily="2" charset="0"/>
              </a:rPr>
              <a:t>O</a:t>
            </a:r>
            <a:r>
              <a:rPr lang="fr-FR" dirty="0">
                <a:latin typeface="Helvetica" pitchFamily="2" charset="0"/>
              </a:rPr>
              <a:t>UR TEAM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CE5A104-2AAA-954F-A4EC-11ABF427F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97284" y="1027906"/>
            <a:ext cx="6812681" cy="3826669"/>
          </a:xfrm>
        </p:spPr>
      </p:pic>
      <p:pic>
        <p:nvPicPr>
          <p:cNvPr id="7" name="Image 6" descr="Une image contenant personne, souriant, homme, cravate&#10;&#10;&#10;&#10;Description générée automatiquement">
            <a:extLst>
              <a:ext uri="{FF2B5EF4-FFF2-40B4-BE49-F238E27FC236}">
                <a16:creationId xmlns:a16="http://schemas.microsoft.com/office/drawing/2014/main" id="{76AB7B74-8AEE-4443-A3BA-EF356A58F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60019"/>
            <a:ext cx="1409700" cy="18288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9" name="Image 8" descr="Une image contenant personne, verres, homme, intérieur&#10;&#10;&#10;&#10;Description générée automatiquement">
            <a:extLst>
              <a:ext uri="{FF2B5EF4-FFF2-40B4-BE49-F238E27FC236}">
                <a16:creationId xmlns:a16="http://schemas.microsoft.com/office/drawing/2014/main" id="{C13DDEAB-8CEE-3D41-BA5B-25473DD04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065" y="1860020"/>
            <a:ext cx="1828799" cy="1828799"/>
          </a:xfrm>
          <a:prstGeom prst="rect">
            <a:avLst/>
          </a:prstGeom>
        </p:spPr>
      </p:pic>
      <p:sp>
        <p:nvSpPr>
          <p:cNvPr id="13" name="Autre processus 12">
            <a:extLst>
              <a:ext uri="{FF2B5EF4-FFF2-40B4-BE49-F238E27FC236}">
                <a16:creationId xmlns:a16="http://schemas.microsoft.com/office/drawing/2014/main" id="{94B81A73-41C4-0B43-B5B9-B19007B1C915}"/>
              </a:ext>
            </a:extLst>
          </p:cNvPr>
          <p:cNvSpPr/>
          <p:nvPr/>
        </p:nvSpPr>
        <p:spPr>
          <a:xfrm>
            <a:off x="595901" y="1690688"/>
            <a:ext cx="1980786" cy="2260314"/>
          </a:xfrm>
          <a:prstGeom prst="flowChartAlternate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 descr="Une image contenant personne, mur, intérieur, homme&#10;&#10;&#10;&#10;Description générée automatiquement">
            <a:extLst>
              <a:ext uri="{FF2B5EF4-FFF2-40B4-BE49-F238E27FC236}">
                <a16:creationId xmlns:a16="http://schemas.microsoft.com/office/drawing/2014/main" id="{B374EBC2-D5F8-514F-B87F-D741AB67C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064" y="4414583"/>
            <a:ext cx="1828799" cy="1828799"/>
          </a:xfrm>
          <a:prstGeom prst="rect">
            <a:avLst/>
          </a:prstGeom>
        </p:spPr>
      </p:pic>
      <p:pic>
        <p:nvPicPr>
          <p:cNvPr id="15" name="Image 14" descr="Une image contenant personne, mur, cravate, homme&#10;&#10;&#10;&#10;Description générée automatiquement">
            <a:extLst>
              <a:ext uri="{FF2B5EF4-FFF2-40B4-BE49-F238E27FC236}">
                <a16:creationId xmlns:a16="http://schemas.microsoft.com/office/drawing/2014/main" id="{1F3B0E33-1ACF-9B49-ABAF-3823A578B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214" y="4362165"/>
            <a:ext cx="1828799" cy="1828799"/>
          </a:xfrm>
          <a:prstGeom prst="rect">
            <a:avLst/>
          </a:prstGeom>
        </p:spPr>
      </p:pic>
      <p:pic>
        <p:nvPicPr>
          <p:cNvPr id="17" name="Image 16" descr="Une image contenant intérieur, sombre, assis&#10;&#10;&#10;&#10;Description générée automatiquement">
            <a:extLst>
              <a:ext uri="{FF2B5EF4-FFF2-40B4-BE49-F238E27FC236}">
                <a16:creationId xmlns:a16="http://schemas.microsoft.com/office/drawing/2014/main" id="{5104198B-20B6-B84B-935D-68D448600C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051" y="4445601"/>
            <a:ext cx="5228074" cy="1071755"/>
          </a:xfrm>
          <a:prstGeom prst="rect">
            <a:avLst/>
          </a:prstGeom>
        </p:spPr>
      </p:pic>
      <p:sp>
        <p:nvSpPr>
          <p:cNvPr id="10" name="Autre processus 9">
            <a:extLst>
              <a:ext uri="{FF2B5EF4-FFF2-40B4-BE49-F238E27FC236}">
                <a16:creationId xmlns:a16="http://schemas.microsoft.com/office/drawing/2014/main" id="{1FDE7835-2374-824A-8E32-07F2F2FA269C}"/>
              </a:ext>
            </a:extLst>
          </p:cNvPr>
          <p:cNvSpPr/>
          <p:nvPr/>
        </p:nvSpPr>
        <p:spPr>
          <a:xfrm>
            <a:off x="2752077" y="1690688"/>
            <a:ext cx="2116420" cy="2270985"/>
          </a:xfrm>
          <a:prstGeom prst="flowChartAlternate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Autre processus 11">
            <a:extLst>
              <a:ext uri="{FF2B5EF4-FFF2-40B4-BE49-F238E27FC236}">
                <a16:creationId xmlns:a16="http://schemas.microsoft.com/office/drawing/2014/main" id="{A53447CF-EA31-AB43-8DBA-0F721DF942F5}"/>
              </a:ext>
            </a:extLst>
          </p:cNvPr>
          <p:cNvSpPr/>
          <p:nvPr/>
        </p:nvSpPr>
        <p:spPr>
          <a:xfrm>
            <a:off x="585773" y="4253306"/>
            <a:ext cx="2078609" cy="2260314"/>
          </a:xfrm>
          <a:prstGeom prst="flowChartAlternate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Autre processus 13">
            <a:extLst>
              <a:ext uri="{FF2B5EF4-FFF2-40B4-BE49-F238E27FC236}">
                <a16:creationId xmlns:a16="http://schemas.microsoft.com/office/drawing/2014/main" id="{B900A4E7-2FF1-004C-B5D5-DD584463BA29}"/>
              </a:ext>
            </a:extLst>
          </p:cNvPr>
          <p:cNvSpPr/>
          <p:nvPr/>
        </p:nvSpPr>
        <p:spPr>
          <a:xfrm>
            <a:off x="2752077" y="4260361"/>
            <a:ext cx="2210340" cy="2253259"/>
          </a:xfrm>
          <a:prstGeom prst="flowChartAlternateProcess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B358D9D-1F57-5540-850F-9088BC713538}"/>
              </a:ext>
            </a:extLst>
          </p:cNvPr>
          <p:cNvSpPr txBox="1"/>
          <p:nvPr/>
        </p:nvSpPr>
        <p:spPr>
          <a:xfrm>
            <a:off x="1222914" y="3640774"/>
            <a:ext cx="101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" pitchFamily="2" charset="0"/>
              </a:rPr>
              <a:t>Tom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D6047EB-5CAA-984C-A6C4-CC9C3A754B91}"/>
              </a:ext>
            </a:extLst>
          </p:cNvPr>
          <p:cNvSpPr txBox="1"/>
          <p:nvPr/>
        </p:nvSpPr>
        <p:spPr>
          <a:xfrm>
            <a:off x="3497018" y="3639272"/>
            <a:ext cx="101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" pitchFamily="2" charset="0"/>
              </a:rPr>
              <a:t>Cyril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F75E49F-3E2E-9E4D-BE7E-8F1766094CAE}"/>
              </a:ext>
            </a:extLst>
          </p:cNvPr>
          <p:cNvSpPr txBox="1"/>
          <p:nvPr/>
        </p:nvSpPr>
        <p:spPr>
          <a:xfrm>
            <a:off x="1075953" y="6167626"/>
            <a:ext cx="101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" pitchFamily="2" charset="0"/>
              </a:rPr>
              <a:t>Thibault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4DC0084-97BA-C04C-9D8F-C16207D28851}"/>
              </a:ext>
            </a:extLst>
          </p:cNvPr>
          <p:cNvSpPr txBox="1"/>
          <p:nvPr/>
        </p:nvSpPr>
        <p:spPr>
          <a:xfrm>
            <a:off x="3348258" y="6198353"/>
            <a:ext cx="101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Helvetica" pitchFamily="2" charset="0"/>
              </a:rPr>
              <a:t>Antoine</a:t>
            </a:r>
          </a:p>
        </p:txBody>
      </p:sp>
    </p:spTree>
    <p:extLst>
      <p:ext uri="{BB962C8B-B14F-4D97-AF65-F5344CB8AC3E}">
        <p14:creationId xmlns:p14="http://schemas.microsoft.com/office/powerpoint/2010/main" val="195535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8BD846-093F-9442-A49F-2D2C43C6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 dirty="0">
                <a:latin typeface="Helvetica" pitchFamily="2" charset="0"/>
              </a:rPr>
              <a:t>T</a:t>
            </a:r>
            <a:r>
              <a:rPr lang="fr-FR" dirty="0">
                <a:latin typeface="Helvetica" pitchFamily="2" charset="0"/>
              </a:rPr>
              <a:t>HE PROBLEM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7FBC52B-B8E7-5048-9E97-3D7A0E372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14138" y="2238745"/>
            <a:ext cx="1163723" cy="720841"/>
          </a:xfrm>
        </p:spPr>
      </p:pic>
      <p:pic>
        <p:nvPicPr>
          <p:cNvPr id="9" name="Graphique 8" descr="Homme">
            <a:extLst>
              <a:ext uri="{FF2B5EF4-FFF2-40B4-BE49-F238E27FC236}">
                <a16:creationId xmlns:a16="http://schemas.microsoft.com/office/drawing/2014/main" id="{F3F0604F-79E1-1C42-9450-0249C54AA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6188" y="1371912"/>
            <a:ext cx="1039617" cy="1039617"/>
          </a:xfrm>
          <a:prstGeom prst="rect">
            <a:avLst/>
          </a:prstGeom>
        </p:spPr>
      </p:pic>
      <p:pic>
        <p:nvPicPr>
          <p:cNvPr id="23" name="Image 22" descr="Une image contenant graphiques vectoriels&#10;&#10;&#10;&#10;Description générée automatiquement">
            <a:extLst>
              <a:ext uri="{FF2B5EF4-FFF2-40B4-BE49-F238E27FC236}">
                <a16:creationId xmlns:a16="http://schemas.microsoft.com/office/drawing/2014/main" id="{45DB3F4F-45D7-F84F-8941-6882DF08B5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70" y="3499871"/>
            <a:ext cx="767576" cy="767576"/>
          </a:xfrm>
          <a:prstGeom prst="rect">
            <a:avLst/>
          </a:prstGeom>
        </p:spPr>
      </p:pic>
      <p:pic>
        <p:nvPicPr>
          <p:cNvPr id="25" name="Image 24" descr="Une image contenant clipart&#10;&#10;&#10;&#10;Description générée automatiquement">
            <a:extLst>
              <a:ext uri="{FF2B5EF4-FFF2-40B4-BE49-F238E27FC236}">
                <a16:creationId xmlns:a16="http://schemas.microsoft.com/office/drawing/2014/main" id="{DD4862D0-9894-5D4D-833D-A74ACE41A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4588" y="3483642"/>
            <a:ext cx="767576" cy="767576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C4B25D5-3E6B-894D-80C7-7C967DF10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9552" y="3511550"/>
            <a:ext cx="1012283" cy="711761"/>
          </a:xfrm>
          <a:prstGeom prst="rect">
            <a:avLst/>
          </a:prstGeom>
        </p:spPr>
      </p:pic>
      <p:pic>
        <p:nvPicPr>
          <p:cNvPr id="29" name="Image 28" descr="Une image contenant graphiques vectoriels&#10;&#10;&#10;&#10;Description générée automatiquement">
            <a:extLst>
              <a:ext uri="{FF2B5EF4-FFF2-40B4-BE49-F238E27FC236}">
                <a16:creationId xmlns:a16="http://schemas.microsoft.com/office/drawing/2014/main" id="{B6727BF2-6B88-2149-9DF4-ACD1D1EA72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5615" y="3305473"/>
            <a:ext cx="1178069" cy="1178069"/>
          </a:xfrm>
          <a:prstGeom prst="rect">
            <a:avLst/>
          </a:prstGeom>
        </p:spPr>
      </p:pic>
      <p:pic>
        <p:nvPicPr>
          <p:cNvPr id="31" name="Image 30" descr="Une image contenant objet&#10;&#10;&#10;&#10;Description générée automatiquement">
            <a:extLst>
              <a:ext uri="{FF2B5EF4-FFF2-40B4-BE49-F238E27FC236}">
                <a16:creationId xmlns:a16="http://schemas.microsoft.com/office/drawing/2014/main" id="{95632918-8D84-EA4B-BB33-DEC13DC2C5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9171" y="3408921"/>
            <a:ext cx="938434" cy="938434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43D511F-3058-0D43-8EF2-17DFB8F5C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4419" y="3229104"/>
            <a:ext cx="1298068" cy="1298068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8BE69E3B-C927-1145-A847-AD6A5F8AB1F0}"/>
              </a:ext>
            </a:extLst>
          </p:cNvPr>
          <p:cNvSpPr txBox="1"/>
          <p:nvPr/>
        </p:nvSpPr>
        <p:spPr>
          <a:xfrm>
            <a:off x="5716833" y="3346451"/>
            <a:ext cx="66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B529CE09-F4C1-0E4C-9A7C-FA784ABC270C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246153" y="2959586"/>
            <a:ext cx="4849847" cy="44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99C4D4A-4344-1A41-91EB-645CB885907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698598" y="2959586"/>
            <a:ext cx="3397402" cy="493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1DC81E7E-0474-2A4F-B248-58042B36CE64}"/>
              </a:ext>
            </a:extLst>
          </p:cNvPr>
          <p:cNvCxnSpPr>
            <a:stCxn id="5" idx="2"/>
          </p:cNvCxnSpPr>
          <p:nvPr/>
        </p:nvCxnSpPr>
        <p:spPr>
          <a:xfrm flipH="1">
            <a:off x="4804443" y="2959586"/>
            <a:ext cx="1291557" cy="41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1E5DB8A5-2023-8B4B-A978-6B8E94C4B697}"/>
              </a:ext>
            </a:extLst>
          </p:cNvPr>
          <p:cNvCxnSpPr>
            <a:stCxn id="5" idx="2"/>
          </p:cNvCxnSpPr>
          <p:nvPr/>
        </p:nvCxnSpPr>
        <p:spPr>
          <a:xfrm>
            <a:off x="6096000" y="2959586"/>
            <a:ext cx="1120701" cy="38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6E2D37D-347F-EE4A-B378-1002C985BA4B}"/>
              </a:ext>
            </a:extLst>
          </p:cNvPr>
          <p:cNvCxnSpPr>
            <a:stCxn id="5" idx="2"/>
          </p:cNvCxnSpPr>
          <p:nvPr/>
        </p:nvCxnSpPr>
        <p:spPr>
          <a:xfrm>
            <a:off x="6096000" y="2959586"/>
            <a:ext cx="3014549" cy="38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55A1F8E0-E3E4-1946-BF96-0BA48F43CF5C}"/>
              </a:ext>
            </a:extLst>
          </p:cNvPr>
          <p:cNvCxnSpPr>
            <a:stCxn id="5" idx="2"/>
          </p:cNvCxnSpPr>
          <p:nvPr/>
        </p:nvCxnSpPr>
        <p:spPr>
          <a:xfrm>
            <a:off x="6096000" y="2959586"/>
            <a:ext cx="4664930" cy="38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1171CDB8-9F57-0F4C-B8A9-8DD2A51FDB66}"/>
              </a:ext>
            </a:extLst>
          </p:cNvPr>
          <p:cNvCxnSpPr>
            <a:stCxn id="5" idx="2"/>
          </p:cNvCxnSpPr>
          <p:nvPr/>
        </p:nvCxnSpPr>
        <p:spPr>
          <a:xfrm>
            <a:off x="6096000" y="2959586"/>
            <a:ext cx="0" cy="60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4" name="Graphique 53" descr="Homme">
            <a:extLst>
              <a:ext uri="{FF2B5EF4-FFF2-40B4-BE49-F238E27FC236}">
                <a16:creationId xmlns:a16="http://schemas.microsoft.com/office/drawing/2014/main" id="{2F52EC7E-3810-8B4A-B913-9DAF2E393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2282" y="5583356"/>
            <a:ext cx="1039617" cy="1039617"/>
          </a:xfrm>
          <a:prstGeom prst="rect">
            <a:avLst/>
          </a:prstGeom>
        </p:spPr>
      </p:pic>
      <p:pic>
        <p:nvPicPr>
          <p:cNvPr id="58" name="Graphique 57" descr="Guitare">
            <a:extLst>
              <a:ext uri="{FF2B5EF4-FFF2-40B4-BE49-F238E27FC236}">
                <a16:creationId xmlns:a16="http://schemas.microsoft.com/office/drawing/2014/main" id="{D6200A99-EEC9-A449-B814-1096AC7B09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2090" y="5741175"/>
            <a:ext cx="723978" cy="723978"/>
          </a:xfrm>
          <a:prstGeom prst="rect">
            <a:avLst/>
          </a:prstGeom>
        </p:spPr>
      </p:pic>
      <p:pic>
        <p:nvPicPr>
          <p:cNvPr id="60" name="Graphique 59" descr="Musique">
            <a:extLst>
              <a:ext uri="{FF2B5EF4-FFF2-40B4-BE49-F238E27FC236}">
                <a16:creationId xmlns:a16="http://schemas.microsoft.com/office/drawing/2014/main" id="{187B894E-4210-354B-90FE-D5BC08494E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95982" y="6177775"/>
            <a:ext cx="181879" cy="181879"/>
          </a:xfrm>
          <a:prstGeom prst="rect">
            <a:avLst/>
          </a:prstGeom>
        </p:spPr>
      </p:pic>
      <p:pic>
        <p:nvPicPr>
          <p:cNvPr id="61" name="Graphique 60" descr="Musique">
            <a:extLst>
              <a:ext uri="{FF2B5EF4-FFF2-40B4-BE49-F238E27FC236}">
                <a16:creationId xmlns:a16="http://schemas.microsoft.com/office/drawing/2014/main" id="{F980D9EF-1263-8347-8357-749CF3ACB9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59631" y="6072276"/>
            <a:ext cx="181879" cy="181879"/>
          </a:xfrm>
          <a:prstGeom prst="rect">
            <a:avLst/>
          </a:prstGeom>
        </p:spPr>
      </p:pic>
      <p:pic>
        <p:nvPicPr>
          <p:cNvPr id="62" name="Graphique 61" descr="Musique">
            <a:extLst>
              <a:ext uri="{FF2B5EF4-FFF2-40B4-BE49-F238E27FC236}">
                <a16:creationId xmlns:a16="http://schemas.microsoft.com/office/drawing/2014/main" id="{F934EA79-3F27-BD41-A2BC-07431C8CEB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10513" y="6163215"/>
            <a:ext cx="181879" cy="181879"/>
          </a:xfrm>
          <a:prstGeom prst="rect">
            <a:avLst/>
          </a:prstGeom>
        </p:spPr>
      </p:pic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C63BE730-155A-6D47-B791-B54774C636DD}"/>
              </a:ext>
            </a:extLst>
          </p:cNvPr>
          <p:cNvCxnSpPr>
            <a:cxnSpLocks/>
          </p:cNvCxnSpPr>
          <p:nvPr/>
        </p:nvCxnSpPr>
        <p:spPr>
          <a:xfrm>
            <a:off x="838200" y="4417515"/>
            <a:ext cx="4967198" cy="117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B59BCF88-6A65-0343-8F1F-B04707CD0166}"/>
              </a:ext>
            </a:extLst>
          </p:cNvPr>
          <p:cNvCxnSpPr>
            <a:cxnSpLocks/>
          </p:cNvCxnSpPr>
          <p:nvPr/>
        </p:nvCxnSpPr>
        <p:spPr>
          <a:xfrm>
            <a:off x="2453453" y="4314250"/>
            <a:ext cx="3434468" cy="1185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1D4F94B9-7190-3248-A3C0-2B6D4E9CE086}"/>
              </a:ext>
            </a:extLst>
          </p:cNvPr>
          <p:cNvCxnSpPr>
            <a:cxnSpLocks/>
          </p:cNvCxnSpPr>
          <p:nvPr/>
        </p:nvCxnSpPr>
        <p:spPr>
          <a:xfrm>
            <a:off x="4299558" y="4378130"/>
            <a:ext cx="1702288" cy="1107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2C115717-2663-C54A-A6F5-45919C236D00}"/>
              </a:ext>
            </a:extLst>
          </p:cNvPr>
          <p:cNvCxnSpPr>
            <a:cxnSpLocks/>
          </p:cNvCxnSpPr>
          <p:nvPr/>
        </p:nvCxnSpPr>
        <p:spPr>
          <a:xfrm>
            <a:off x="6092090" y="4314250"/>
            <a:ext cx="7821" cy="1171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63F7C438-FE05-3A4D-A593-5CA7A323B3EF}"/>
              </a:ext>
            </a:extLst>
          </p:cNvPr>
          <p:cNvCxnSpPr>
            <a:cxnSpLocks/>
          </p:cNvCxnSpPr>
          <p:nvPr/>
        </p:nvCxnSpPr>
        <p:spPr>
          <a:xfrm flipH="1">
            <a:off x="6213836" y="4347355"/>
            <a:ext cx="1402775" cy="1152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F9634288-029E-6544-AE7D-6D09E20F2038}"/>
              </a:ext>
            </a:extLst>
          </p:cNvPr>
          <p:cNvCxnSpPr>
            <a:cxnSpLocks/>
          </p:cNvCxnSpPr>
          <p:nvPr/>
        </p:nvCxnSpPr>
        <p:spPr>
          <a:xfrm flipH="1">
            <a:off x="6304080" y="4342547"/>
            <a:ext cx="3274297" cy="122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ED83ED50-C497-064D-974F-68B5620E885A}"/>
              </a:ext>
            </a:extLst>
          </p:cNvPr>
          <p:cNvCxnSpPr>
            <a:cxnSpLocks/>
          </p:cNvCxnSpPr>
          <p:nvPr/>
        </p:nvCxnSpPr>
        <p:spPr>
          <a:xfrm flipH="1">
            <a:off x="6361197" y="4365494"/>
            <a:ext cx="4703452" cy="128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72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8BD846-093F-9442-A49F-2D2C43C6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 dirty="0">
                <a:latin typeface="Helvetica" pitchFamily="2" charset="0"/>
              </a:rPr>
              <a:t>O</a:t>
            </a:r>
            <a:r>
              <a:rPr lang="fr-FR" dirty="0">
                <a:latin typeface="Helvetica" pitchFamily="2" charset="0"/>
              </a:rPr>
              <a:t>UR SOLUTION</a:t>
            </a:r>
          </a:p>
        </p:txBody>
      </p:sp>
      <p:pic>
        <p:nvPicPr>
          <p:cNvPr id="23" name="Image 22" descr="Une image contenant graphiques vectoriels&#10;&#10;&#10;&#10;Description générée automatiquement">
            <a:extLst>
              <a:ext uri="{FF2B5EF4-FFF2-40B4-BE49-F238E27FC236}">
                <a16:creationId xmlns:a16="http://schemas.microsoft.com/office/drawing/2014/main" id="{45DB3F4F-45D7-F84F-8941-6882DF08B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0" y="3499871"/>
            <a:ext cx="767576" cy="767576"/>
          </a:xfrm>
          <a:prstGeom prst="rect">
            <a:avLst/>
          </a:prstGeom>
        </p:spPr>
      </p:pic>
      <p:pic>
        <p:nvPicPr>
          <p:cNvPr id="25" name="Image 24" descr="Une image contenant clipart&#10;&#10;&#10;&#10;Description générée automatiquement">
            <a:extLst>
              <a:ext uri="{FF2B5EF4-FFF2-40B4-BE49-F238E27FC236}">
                <a16:creationId xmlns:a16="http://schemas.microsoft.com/office/drawing/2014/main" id="{DD4862D0-9894-5D4D-833D-A74ACE41A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588" y="3483642"/>
            <a:ext cx="767576" cy="767576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C4B25D5-3E6B-894D-80C7-7C967DF10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552" y="3511550"/>
            <a:ext cx="1012283" cy="711761"/>
          </a:xfrm>
          <a:prstGeom prst="rect">
            <a:avLst/>
          </a:prstGeom>
        </p:spPr>
      </p:pic>
      <p:pic>
        <p:nvPicPr>
          <p:cNvPr id="29" name="Image 28" descr="Une image contenant graphiques vectoriels&#10;&#10;&#10;&#10;Description générée automatiquement">
            <a:extLst>
              <a:ext uri="{FF2B5EF4-FFF2-40B4-BE49-F238E27FC236}">
                <a16:creationId xmlns:a16="http://schemas.microsoft.com/office/drawing/2014/main" id="{B6727BF2-6B88-2149-9DF4-ACD1D1EA7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5615" y="3305473"/>
            <a:ext cx="1178069" cy="1178069"/>
          </a:xfrm>
          <a:prstGeom prst="rect">
            <a:avLst/>
          </a:prstGeom>
        </p:spPr>
      </p:pic>
      <p:pic>
        <p:nvPicPr>
          <p:cNvPr id="31" name="Image 30" descr="Une image contenant objet&#10;&#10;&#10;&#10;Description générée automatiquement">
            <a:extLst>
              <a:ext uri="{FF2B5EF4-FFF2-40B4-BE49-F238E27FC236}">
                <a16:creationId xmlns:a16="http://schemas.microsoft.com/office/drawing/2014/main" id="{95632918-8D84-EA4B-BB33-DEC13DC2C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9171" y="3408921"/>
            <a:ext cx="938434" cy="938434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43D511F-3058-0D43-8EF2-17DFB8F5C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4419" y="3229104"/>
            <a:ext cx="1298068" cy="1298068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8BE69E3B-C927-1145-A847-AD6A5F8AB1F0}"/>
              </a:ext>
            </a:extLst>
          </p:cNvPr>
          <p:cNvSpPr txBox="1"/>
          <p:nvPr/>
        </p:nvSpPr>
        <p:spPr>
          <a:xfrm>
            <a:off x="5716833" y="3346451"/>
            <a:ext cx="66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B529CE09-F4C1-0E4C-9A7C-FA784ABC270C}"/>
              </a:ext>
            </a:extLst>
          </p:cNvPr>
          <p:cNvCxnSpPr>
            <a:cxnSpLocks/>
          </p:cNvCxnSpPr>
          <p:nvPr/>
        </p:nvCxnSpPr>
        <p:spPr>
          <a:xfrm flipH="1">
            <a:off x="1246153" y="2959586"/>
            <a:ext cx="4849847" cy="44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99C4D4A-4344-1A41-91EB-645CB8859070}"/>
              </a:ext>
            </a:extLst>
          </p:cNvPr>
          <p:cNvCxnSpPr>
            <a:cxnSpLocks/>
          </p:cNvCxnSpPr>
          <p:nvPr/>
        </p:nvCxnSpPr>
        <p:spPr>
          <a:xfrm flipH="1">
            <a:off x="2698598" y="2959586"/>
            <a:ext cx="3397402" cy="493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1DC81E7E-0474-2A4F-B248-58042B36CE64}"/>
              </a:ext>
            </a:extLst>
          </p:cNvPr>
          <p:cNvCxnSpPr>
            <a:cxnSpLocks/>
          </p:cNvCxnSpPr>
          <p:nvPr/>
        </p:nvCxnSpPr>
        <p:spPr>
          <a:xfrm flipH="1">
            <a:off x="4804443" y="2959586"/>
            <a:ext cx="1291557" cy="41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1E5DB8A5-2023-8B4B-A978-6B8E94C4B697}"/>
              </a:ext>
            </a:extLst>
          </p:cNvPr>
          <p:cNvCxnSpPr>
            <a:cxnSpLocks/>
          </p:cNvCxnSpPr>
          <p:nvPr/>
        </p:nvCxnSpPr>
        <p:spPr>
          <a:xfrm>
            <a:off x="6096000" y="2959586"/>
            <a:ext cx="1120701" cy="38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6E2D37D-347F-EE4A-B378-1002C985BA4B}"/>
              </a:ext>
            </a:extLst>
          </p:cNvPr>
          <p:cNvCxnSpPr>
            <a:cxnSpLocks/>
          </p:cNvCxnSpPr>
          <p:nvPr/>
        </p:nvCxnSpPr>
        <p:spPr>
          <a:xfrm>
            <a:off x="6096000" y="2959586"/>
            <a:ext cx="3014549" cy="38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1171CDB8-9F57-0F4C-B8A9-8DD2A51FDB66}"/>
              </a:ext>
            </a:extLst>
          </p:cNvPr>
          <p:cNvCxnSpPr>
            <a:cxnSpLocks/>
          </p:cNvCxnSpPr>
          <p:nvPr/>
        </p:nvCxnSpPr>
        <p:spPr>
          <a:xfrm>
            <a:off x="6096000" y="2959586"/>
            <a:ext cx="0" cy="60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4" name="Graphique 53" descr="Homme">
            <a:extLst>
              <a:ext uri="{FF2B5EF4-FFF2-40B4-BE49-F238E27FC236}">
                <a16:creationId xmlns:a16="http://schemas.microsoft.com/office/drawing/2014/main" id="{2F52EC7E-3810-8B4A-B913-9DAF2E3933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72282" y="5583356"/>
            <a:ext cx="1039617" cy="1039617"/>
          </a:xfrm>
          <a:prstGeom prst="rect">
            <a:avLst/>
          </a:prstGeom>
        </p:spPr>
      </p:pic>
      <p:pic>
        <p:nvPicPr>
          <p:cNvPr id="58" name="Graphique 57" descr="Guitare">
            <a:extLst>
              <a:ext uri="{FF2B5EF4-FFF2-40B4-BE49-F238E27FC236}">
                <a16:creationId xmlns:a16="http://schemas.microsoft.com/office/drawing/2014/main" id="{D6200A99-EEC9-A449-B814-1096AC7B09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2090" y="5741175"/>
            <a:ext cx="723978" cy="723978"/>
          </a:xfrm>
          <a:prstGeom prst="rect">
            <a:avLst/>
          </a:prstGeom>
        </p:spPr>
      </p:pic>
      <p:pic>
        <p:nvPicPr>
          <p:cNvPr id="60" name="Graphique 59" descr="Musique">
            <a:extLst>
              <a:ext uri="{FF2B5EF4-FFF2-40B4-BE49-F238E27FC236}">
                <a16:creationId xmlns:a16="http://schemas.microsoft.com/office/drawing/2014/main" id="{187B894E-4210-354B-90FE-D5BC08494E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95982" y="6177775"/>
            <a:ext cx="181879" cy="181879"/>
          </a:xfrm>
          <a:prstGeom prst="rect">
            <a:avLst/>
          </a:prstGeom>
        </p:spPr>
      </p:pic>
      <p:pic>
        <p:nvPicPr>
          <p:cNvPr id="61" name="Graphique 60" descr="Musique">
            <a:extLst>
              <a:ext uri="{FF2B5EF4-FFF2-40B4-BE49-F238E27FC236}">
                <a16:creationId xmlns:a16="http://schemas.microsoft.com/office/drawing/2014/main" id="{F980D9EF-1263-8347-8357-749CF3ACB9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59631" y="6072276"/>
            <a:ext cx="181879" cy="181879"/>
          </a:xfrm>
          <a:prstGeom prst="rect">
            <a:avLst/>
          </a:prstGeom>
        </p:spPr>
      </p:pic>
      <p:pic>
        <p:nvPicPr>
          <p:cNvPr id="62" name="Graphique 61" descr="Musique">
            <a:extLst>
              <a:ext uri="{FF2B5EF4-FFF2-40B4-BE49-F238E27FC236}">
                <a16:creationId xmlns:a16="http://schemas.microsoft.com/office/drawing/2014/main" id="{F934EA79-3F27-BD41-A2BC-07431C8CEB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10513" y="6163215"/>
            <a:ext cx="181879" cy="181879"/>
          </a:xfrm>
          <a:prstGeom prst="rect">
            <a:avLst/>
          </a:prstGeom>
        </p:spPr>
      </p:pic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C63BE730-155A-6D47-B791-B54774C636DD}"/>
              </a:ext>
            </a:extLst>
          </p:cNvPr>
          <p:cNvCxnSpPr>
            <a:cxnSpLocks/>
          </p:cNvCxnSpPr>
          <p:nvPr/>
        </p:nvCxnSpPr>
        <p:spPr>
          <a:xfrm>
            <a:off x="838200" y="4417515"/>
            <a:ext cx="4967198" cy="117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B59BCF88-6A65-0343-8F1F-B04707CD0166}"/>
              </a:ext>
            </a:extLst>
          </p:cNvPr>
          <p:cNvCxnSpPr>
            <a:cxnSpLocks/>
          </p:cNvCxnSpPr>
          <p:nvPr/>
        </p:nvCxnSpPr>
        <p:spPr>
          <a:xfrm>
            <a:off x="2453453" y="4314250"/>
            <a:ext cx="3434468" cy="1185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1D4F94B9-7190-3248-A3C0-2B6D4E9CE086}"/>
              </a:ext>
            </a:extLst>
          </p:cNvPr>
          <p:cNvCxnSpPr>
            <a:cxnSpLocks/>
          </p:cNvCxnSpPr>
          <p:nvPr/>
        </p:nvCxnSpPr>
        <p:spPr>
          <a:xfrm>
            <a:off x="4299558" y="4378130"/>
            <a:ext cx="1702288" cy="1107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2C115717-2663-C54A-A6F5-45919C236D00}"/>
              </a:ext>
            </a:extLst>
          </p:cNvPr>
          <p:cNvCxnSpPr>
            <a:cxnSpLocks/>
          </p:cNvCxnSpPr>
          <p:nvPr/>
        </p:nvCxnSpPr>
        <p:spPr>
          <a:xfrm>
            <a:off x="6092090" y="4314250"/>
            <a:ext cx="7821" cy="1171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63F7C438-FE05-3A4D-A593-5CA7A323B3EF}"/>
              </a:ext>
            </a:extLst>
          </p:cNvPr>
          <p:cNvCxnSpPr>
            <a:cxnSpLocks/>
          </p:cNvCxnSpPr>
          <p:nvPr/>
        </p:nvCxnSpPr>
        <p:spPr>
          <a:xfrm flipH="1">
            <a:off x="6213836" y="4347355"/>
            <a:ext cx="1402775" cy="1152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F9634288-029E-6544-AE7D-6D09E20F2038}"/>
              </a:ext>
            </a:extLst>
          </p:cNvPr>
          <p:cNvCxnSpPr>
            <a:cxnSpLocks/>
          </p:cNvCxnSpPr>
          <p:nvPr/>
        </p:nvCxnSpPr>
        <p:spPr>
          <a:xfrm flipH="1">
            <a:off x="6304080" y="4342547"/>
            <a:ext cx="3274297" cy="122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6" name="Espace réservé du contenu 4">
            <a:extLst>
              <a:ext uri="{FF2B5EF4-FFF2-40B4-BE49-F238E27FC236}">
                <a16:creationId xmlns:a16="http://schemas.microsoft.com/office/drawing/2014/main" id="{BA649CEA-AFEE-214F-83D6-50AD924578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92856" y="2333260"/>
            <a:ext cx="1163723" cy="720841"/>
          </a:xfrm>
          <a:prstGeom prst="rect">
            <a:avLst/>
          </a:prstGeom>
        </p:spPr>
      </p:pic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ED83ED50-C497-064D-974F-68B5620E885A}"/>
              </a:ext>
            </a:extLst>
          </p:cNvPr>
          <p:cNvCxnSpPr>
            <a:cxnSpLocks/>
          </p:cNvCxnSpPr>
          <p:nvPr/>
        </p:nvCxnSpPr>
        <p:spPr>
          <a:xfrm flipH="1">
            <a:off x="6361197" y="4365494"/>
            <a:ext cx="4703452" cy="128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4" name="Espace réservé du contenu 13" descr="Tête avec engrenages">
            <a:extLst>
              <a:ext uri="{FF2B5EF4-FFF2-40B4-BE49-F238E27FC236}">
                <a16:creationId xmlns:a16="http://schemas.microsoft.com/office/drawing/2014/main" id="{1EEBC3A9-201D-2A4E-9153-D1CA4B42F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72521" y="1546836"/>
            <a:ext cx="914400" cy="914400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F60A108-FB84-AA49-A2E4-E721B3320843}"/>
              </a:ext>
            </a:extLst>
          </p:cNvPr>
          <p:cNvSpPr txBox="1"/>
          <p:nvPr/>
        </p:nvSpPr>
        <p:spPr>
          <a:xfrm>
            <a:off x="5849141" y="2467820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</a:t>
            </a:r>
          </a:p>
        </p:txBody>
      </p:sp>
      <p:pic>
        <p:nvPicPr>
          <p:cNvPr id="44" name="Graphique 43" descr="Homme">
            <a:extLst>
              <a:ext uri="{FF2B5EF4-FFF2-40B4-BE49-F238E27FC236}">
                <a16:creationId xmlns:a16="http://schemas.microsoft.com/office/drawing/2014/main" id="{9D332787-9BCF-D244-ACAA-660999DD59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54910" y="1484227"/>
            <a:ext cx="1039617" cy="1039617"/>
          </a:xfrm>
          <a:prstGeom prst="rect">
            <a:avLst/>
          </a:prstGeom>
        </p:spPr>
      </p:pic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55A1F8E0-E3E4-1946-BF96-0BA48F43CF5C}"/>
              </a:ext>
            </a:extLst>
          </p:cNvPr>
          <p:cNvCxnSpPr>
            <a:cxnSpLocks/>
          </p:cNvCxnSpPr>
          <p:nvPr/>
        </p:nvCxnSpPr>
        <p:spPr>
          <a:xfrm>
            <a:off x="6096000" y="2959586"/>
            <a:ext cx="4664930" cy="38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742F8F7D-EFC5-B44A-AE93-E50D01CAD311}"/>
              </a:ext>
            </a:extLst>
          </p:cNvPr>
          <p:cNvCxnSpPr>
            <a:cxnSpLocks/>
          </p:cNvCxnSpPr>
          <p:nvPr/>
        </p:nvCxnSpPr>
        <p:spPr>
          <a:xfrm flipH="1" flipV="1">
            <a:off x="6986000" y="2106185"/>
            <a:ext cx="955228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208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8BD846-093F-9442-A49F-2D2C43C6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 dirty="0">
                <a:latin typeface="Helvetica" pitchFamily="2" charset="0"/>
              </a:rPr>
              <a:t>O</a:t>
            </a:r>
            <a:r>
              <a:rPr lang="fr-FR" dirty="0">
                <a:latin typeface="Helvetica" pitchFamily="2" charset="0"/>
              </a:rPr>
              <a:t>UR SOLUTION</a:t>
            </a:r>
          </a:p>
        </p:txBody>
      </p:sp>
      <p:pic>
        <p:nvPicPr>
          <p:cNvPr id="23" name="Image 22" descr="Une image contenant graphiques vectoriels&#10;&#10;&#10;&#10;Description générée automatiquement">
            <a:extLst>
              <a:ext uri="{FF2B5EF4-FFF2-40B4-BE49-F238E27FC236}">
                <a16:creationId xmlns:a16="http://schemas.microsoft.com/office/drawing/2014/main" id="{45DB3F4F-45D7-F84F-8941-6882DF08B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0" y="3499871"/>
            <a:ext cx="767576" cy="767576"/>
          </a:xfrm>
          <a:prstGeom prst="rect">
            <a:avLst/>
          </a:prstGeom>
        </p:spPr>
      </p:pic>
      <p:pic>
        <p:nvPicPr>
          <p:cNvPr id="25" name="Image 24" descr="Une image contenant clipart&#10;&#10;&#10;&#10;Description générée automatiquement">
            <a:extLst>
              <a:ext uri="{FF2B5EF4-FFF2-40B4-BE49-F238E27FC236}">
                <a16:creationId xmlns:a16="http://schemas.microsoft.com/office/drawing/2014/main" id="{DD4862D0-9894-5D4D-833D-A74ACE41A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588" y="3483642"/>
            <a:ext cx="767576" cy="767576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C4B25D5-3E6B-894D-80C7-7C967DF10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552" y="3511550"/>
            <a:ext cx="1012283" cy="711761"/>
          </a:xfrm>
          <a:prstGeom prst="rect">
            <a:avLst/>
          </a:prstGeom>
        </p:spPr>
      </p:pic>
      <p:pic>
        <p:nvPicPr>
          <p:cNvPr id="29" name="Image 28" descr="Une image contenant graphiques vectoriels&#10;&#10;&#10;&#10;Description générée automatiquement">
            <a:extLst>
              <a:ext uri="{FF2B5EF4-FFF2-40B4-BE49-F238E27FC236}">
                <a16:creationId xmlns:a16="http://schemas.microsoft.com/office/drawing/2014/main" id="{B6727BF2-6B88-2149-9DF4-ACD1D1EA7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5615" y="3305473"/>
            <a:ext cx="1178069" cy="1178069"/>
          </a:xfrm>
          <a:prstGeom prst="rect">
            <a:avLst/>
          </a:prstGeom>
        </p:spPr>
      </p:pic>
      <p:pic>
        <p:nvPicPr>
          <p:cNvPr id="31" name="Image 30" descr="Une image contenant objet&#10;&#10;&#10;&#10;Description générée automatiquement">
            <a:extLst>
              <a:ext uri="{FF2B5EF4-FFF2-40B4-BE49-F238E27FC236}">
                <a16:creationId xmlns:a16="http://schemas.microsoft.com/office/drawing/2014/main" id="{95632918-8D84-EA4B-BB33-DEC13DC2C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9171" y="3408921"/>
            <a:ext cx="938434" cy="938434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743D511F-3058-0D43-8EF2-17DFB8F5C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4419" y="3229104"/>
            <a:ext cx="1298068" cy="1298068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8BE69E3B-C927-1145-A847-AD6A5F8AB1F0}"/>
              </a:ext>
            </a:extLst>
          </p:cNvPr>
          <p:cNvSpPr txBox="1"/>
          <p:nvPr/>
        </p:nvSpPr>
        <p:spPr>
          <a:xfrm>
            <a:off x="5716833" y="3346451"/>
            <a:ext cx="667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B529CE09-F4C1-0E4C-9A7C-FA784ABC270C}"/>
              </a:ext>
            </a:extLst>
          </p:cNvPr>
          <p:cNvCxnSpPr>
            <a:cxnSpLocks/>
          </p:cNvCxnSpPr>
          <p:nvPr/>
        </p:nvCxnSpPr>
        <p:spPr>
          <a:xfrm flipH="1">
            <a:off x="1339725" y="2959586"/>
            <a:ext cx="4760186" cy="43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99C4D4A-4344-1A41-91EB-645CB8859070}"/>
              </a:ext>
            </a:extLst>
          </p:cNvPr>
          <p:cNvCxnSpPr>
            <a:cxnSpLocks/>
          </p:cNvCxnSpPr>
          <p:nvPr/>
        </p:nvCxnSpPr>
        <p:spPr>
          <a:xfrm flipH="1">
            <a:off x="2698598" y="2959586"/>
            <a:ext cx="3397402" cy="493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1DC81E7E-0474-2A4F-B248-58042B36CE64}"/>
              </a:ext>
            </a:extLst>
          </p:cNvPr>
          <p:cNvCxnSpPr>
            <a:cxnSpLocks/>
          </p:cNvCxnSpPr>
          <p:nvPr/>
        </p:nvCxnSpPr>
        <p:spPr>
          <a:xfrm flipH="1">
            <a:off x="4804443" y="2959586"/>
            <a:ext cx="1291557" cy="411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1E5DB8A5-2023-8B4B-A978-6B8E94C4B697}"/>
              </a:ext>
            </a:extLst>
          </p:cNvPr>
          <p:cNvCxnSpPr>
            <a:cxnSpLocks/>
          </p:cNvCxnSpPr>
          <p:nvPr/>
        </p:nvCxnSpPr>
        <p:spPr>
          <a:xfrm>
            <a:off x="6096000" y="2959586"/>
            <a:ext cx="1120701" cy="38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86E2D37D-347F-EE4A-B378-1002C985BA4B}"/>
              </a:ext>
            </a:extLst>
          </p:cNvPr>
          <p:cNvCxnSpPr>
            <a:cxnSpLocks/>
          </p:cNvCxnSpPr>
          <p:nvPr/>
        </p:nvCxnSpPr>
        <p:spPr>
          <a:xfrm>
            <a:off x="6096000" y="2959586"/>
            <a:ext cx="3014549" cy="38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1171CDB8-9F57-0F4C-B8A9-8DD2A51FDB66}"/>
              </a:ext>
            </a:extLst>
          </p:cNvPr>
          <p:cNvCxnSpPr>
            <a:cxnSpLocks/>
          </p:cNvCxnSpPr>
          <p:nvPr/>
        </p:nvCxnSpPr>
        <p:spPr>
          <a:xfrm>
            <a:off x="6096000" y="2959586"/>
            <a:ext cx="0" cy="60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4" name="Graphique 53" descr="Homme">
            <a:extLst>
              <a:ext uri="{FF2B5EF4-FFF2-40B4-BE49-F238E27FC236}">
                <a16:creationId xmlns:a16="http://schemas.microsoft.com/office/drawing/2014/main" id="{2F52EC7E-3810-8B4A-B913-9DAF2E3933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72282" y="5583356"/>
            <a:ext cx="1039617" cy="1039617"/>
          </a:xfrm>
          <a:prstGeom prst="rect">
            <a:avLst/>
          </a:prstGeom>
        </p:spPr>
      </p:pic>
      <p:pic>
        <p:nvPicPr>
          <p:cNvPr id="58" name="Graphique 57" descr="Guitare">
            <a:extLst>
              <a:ext uri="{FF2B5EF4-FFF2-40B4-BE49-F238E27FC236}">
                <a16:creationId xmlns:a16="http://schemas.microsoft.com/office/drawing/2014/main" id="{D6200A99-EEC9-A449-B814-1096AC7B09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2090" y="5741175"/>
            <a:ext cx="723978" cy="723978"/>
          </a:xfrm>
          <a:prstGeom prst="rect">
            <a:avLst/>
          </a:prstGeom>
        </p:spPr>
      </p:pic>
      <p:pic>
        <p:nvPicPr>
          <p:cNvPr id="60" name="Graphique 59" descr="Musique">
            <a:extLst>
              <a:ext uri="{FF2B5EF4-FFF2-40B4-BE49-F238E27FC236}">
                <a16:creationId xmlns:a16="http://schemas.microsoft.com/office/drawing/2014/main" id="{187B894E-4210-354B-90FE-D5BC08494E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95982" y="6177775"/>
            <a:ext cx="181879" cy="181879"/>
          </a:xfrm>
          <a:prstGeom prst="rect">
            <a:avLst/>
          </a:prstGeom>
        </p:spPr>
      </p:pic>
      <p:pic>
        <p:nvPicPr>
          <p:cNvPr id="61" name="Graphique 60" descr="Musique">
            <a:extLst>
              <a:ext uri="{FF2B5EF4-FFF2-40B4-BE49-F238E27FC236}">
                <a16:creationId xmlns:a16="http://schemas.microsoft.com/office/drawing/2014/main" id="{F980D9EF-1263-8347-8357-749CF3ACB9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59631" y="6072276"/>
            <a:ext cx="181879" cy="181879"/>
          </a:xfrm>
          <a:prstGeom prst="rect">
            <a:avLst/>
          </a:prstGeom>
        </p:spPr>
      </p:pic>
      <p:pic>
        <p:nvPicPr>
          <p:cNvPr id="62" name="Graphique 61" descr="Musique">
            <a:extLst>
              <a:ext uri="{FF2B5EF4-FFF2-40B4-BE49-F238E27FC236}">
                <a16:creationId xmlns:a16="http://schemas.microsoft.com/office/drawing/2014/main" id="{F934EA79-3F27-BD41-A2BC-07431C8CEB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10513" y="6163215"/>
            <a:ext cx="181879" cy="181879"/>
          </a:xfrm>
          <a:prstGeom prst="rect">
            <a:avLst/>
          </a:prstGeom>
        </p:spPr>
      </p:pic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C63BE730-155A-6D47-B791-B54774C636DD}"/>
              </a:ext>
            </a:extLst>
          </p:cNvPr>
          <p:cNvCxnSpPr>
            <a:cxnSpLocks/>
          </p:cNvCxnSpPr>
          <p:nvPr/>
        </p:nvCxnSpPr>
        <p:spPr>
          <a:xfrm>
            <a:off x="838200" y="4417515"/>
            <a:ext cx="4967198" cy="117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B59BCF88-6A65-0343-8F1F-B04707CD0166}"/>
              </a:ext>
            </a:extLst>
          </p:cNvPr>
          <p:cNvCxnSpPr>
            <a:cxnSpLocks/>
          </p:cNvCxnSpPr>
          <p:nvPr/>
        </p:nvCxnSpPr>
        <p:spPr>
          <a:xfrm>
            <a:off x="2453453" y="4314250"/>
            <a:ext cx="3434468" cy="1185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1D4F94B9-7190-3248-A3C0-2B6D4E9CE086}"/>
              </a:ext>
            </a:extLst>
          </p:cNvPr>
          <p:cNvCxnSpPr>
            <a:cxnSpLocks/>
          </p:cNvCxnSpPr>
          <p:nvPr/>
        </p:nvCxnSpPr>
        <p:spPr>
          <a:xfrm>
            <a:off x="4299558" y="4378130"/>
            <a:ext cx="1702288" cy="1107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2C115717-2663-C54A-A6F5-45919C236D00}"/>
              </a:ext>
            </a:extLst>
          </p:cNvPr>
          <p:cNvCxnSpPr>
            <a:cxnSpLocks/>
          </p:cNvCxnSpPr>
          <p:nvPr/>
        </p:nvCxnSpPr>
        <p:spPr>
          <a:xfrm>
            <a:off x="6092090" y="4314250"/>
            <a:ext cx="7821" cy="1171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63F7C438-FE05-3A4D-A593-5CA7A323B3EF}"/>
              </a:ext>
            </a:extLst>
          </p:cNvPr>
          <p:cNvCxnSpPr>
            <a:cxnSpLocks/>
          </p:cNvCxnSpPr>
          <p:nvPr/>
        </p:nvCxnSpPr>
        <p:spPr>
          <a:xfrm flipH="1">
            <a:off x="6213836" y="4347355"/>
            <a:ext cx="1402775" cy="1152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F9634288-029E-6544-AE7D-6D09E20F2038}"/>
              </a:ext>
            </a:extLst>
          </p:cNvPr>
          <p:cNvCxnSpPr>
            <a:cxnSpLocks/>
          </p:cNvCxnSpPr>
          <p:nvPr/>
        </p:nvCxnSpPr>
        <p:spPr>
          <a:xfrm flipH="1">
            <a:off x="6304080" y="4342547"/>
            <a:ext cx="3274297" cy="122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6" name="Espace réservé du contenu 4">
            <a:extLst>
              <a:ext uri="{FF2B5EF4-FFF2-40B4-BE49-F238E27FC236}">
                <a16:creationId xmlns:a16="http://schemas.microsoft.com/office/drawing/2014/main" id="{BA649CEA-AFEE-214F-83D6-50AD924578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92856" y="2333260"/>
            <a:ext cx="1163723" cy="720841"/>
          </a:xfrm>
          <a:prstGeom prst="rect">
            <a:avLst/>
          </a:prstGeom>
        </p:spPr>
      </p:pic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ED83ED50-C497-064D-974F-68B5620E885A}"/>
              </a:ext>
            </a:extLst>
          </p:cNvPr>
          <p:cNvCxnSpPr>
            <a:cxnSpLocks/>
          </p:cNvCxnSpPr>
          <p:nvPr/>
        </p:nvCxnSpPr>
        <p:spPr>
          <a:xfrm flipH="1">
            <a:off x="6361197" y="4365494"/>
            <a:ext cx="4703452" cy="128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4" name="Espace réservé du contenu 13" descr="Tête avec engrenages">
            <a:extLst>
              <a:ext uri="{FF2B5EF4-FFF2-40B4-BE49-F238E27FC236}">
                <a16:creationId xmlns:a16="http://schemas.microsoft.com/office/drawing/2014/main" id="{1EEBC3A9-201D-2A4E-9153-D1CA4B42F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72521" y="1546836"/>
            <a:ext cx="914400" cy="914400"/>
          </a:xfr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F60A108-FB84-AA49-A2E4-E721B3320843}"/>
              </a:ext>
            </a:extLst>
          </p:cNvPr>
          <p:cNvSpPr txBox="1"/>
          <p:nvPr/>
        </p:nvSpPr>
        <p:spPr>
          <a:xfrm>
            <a:off x="5849141" y="2467820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</a:t>
            </a:r>
          </a:p>
        </p:txBody>
      </p:sp>
      <p:pic>
        <p:nvPicPr>
          <p:cNvPr id="44" name="Graphique 43" descr="Homme">
            <a:extLst>
              <a:ext uri="{FF2B5EF4-FFF2-40B4-BE49-F238E27FC236}">
                <a16:creationId xmlns:a16="http://schemas.microsoft.com/office/drawing/2014/main" id="{9D332787-9BCF-D244-ACAA-660999DD59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54910" y="1484227"/>
            <a:ext cx="1039617" cy="1039617"/>
          </a:xfrm>
          <a:prstGeom prst="rect">
            <a:avLst/>
          </a:prstGeom>
        </p:spPr>
      </p:pic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55A1F8E0-E3E4-1946-BF96-0BA48F43CF5C}"/>
              </a:ext>
            </a:extLst>
          </p:cNvPr>
          <p:cNvCxnSpPr>
            <a:cxnSpLocks/>
          </p:cNvCxnSpPr>
          <p:nvPr/>
        </p:nvCxnSpPr>
        <p:spPr>
          <a:xfrm>
            <a:off x="6096000" y="2959586"/>
            <a:ext cx="4664930" cy="38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742F8F7D-EFC5-B44A-AE93-E50D01CAD311}"/>
              </a:ext>
            </a:extLst>
          </p:cNvPr>
          <p:cNvCxnSpPr>
            <a:cxnSpLocks/>
          </p:cNvCxnSpPr>
          <p:nvPr/>
        </p:nvCxnSpPr>
        <p:spPr>
          <a:xfrm flipH="1" flipV="1">
            <a:off x="6986000" y="2106185"/>
            <a:ext cx="955228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dre 34">
            <a:extLst>
              <a:ext uri="{FF2B5EF4-FFF2-40B4-BE49-F238E27FC236}">
                <a16:creationId xmlns:a16="http://schemas.microsoft.com/office/drawing/2014/main" id="{CB8E152D-50B3-224F-AFD4-207A03A3DF9B}"/>
              </a:ext>
            </a:extLst>
          </p:cNvPr>
          <p:cNvSpPr/>
          <p:nvPr/>
        </p:nvSpPr>
        <p:spPr>
          <a:xfrm>
            <a:off x="240727" y="3223111"/>
            <a:ext cx="1221769" cy="1325563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F540866-DF31-9E48-A6F1-D1C761371FEF}"/>
              </a:ext>
            </a:extLst>
          </p:cNvPr>
          <p:cNvSpPr txBox="1"/>
          <p:nvPr/>
        </p:nvSpPr>
        <p:spPr>
          <a:xfrm>
            <a:off x="382284" y="4583754"/>
            <a:ext cx="1043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Spotify</a:t>
            </a:r>
          </a:p>
        </p:txBody>
      </p:sp>
    </p:spTree>
    <p:extLst>
      <p:ext uri="{BB962C8B-B14F-4D97-AF65-F5344CB8AC3E}">
        <p14:creationId xmlns:p14="http://schemas.microsoft.com/office/powerpoint/2010/main" val="252281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8BD846-093F-9442-A49F-2D2C43C6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 dirty="0">
                <a:latin typeface="Helvetica" pitchFamily="2" charset="0"/>
              </a:rPr>
              <a:t>F</a:t>
            </a:r>
            <a:r>
              <a:rPr lang="fr-FR" dirty="0">
                <a:latin typeface="Helvetica" pitchFamily="2" charset="0"/>
              </a:rPr>
              <a:t>IRST STEP – </a:t>
            </a:r>
            <a:r>
              <a:rPr lang="fr-FR" sz="2800" dirty="0">
                <a:latin typeface="Helvetica" pitchFamily="2" charset="0"/>
              </a:rPr>
              <a:t>COLLECTING DATA</a:t>
            </a:r>
            <a:endParaRPr lang="fr-FR" dirty="0">
              <a:latin typeface="Helvetica" pitchFamily="2" charset="0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10F5C390-4650-B84B-8BAE-E0C42BA99051}"/>
              </a:ext>
            </a:extLst>
          </p:cNvPr>
          <p:cNvCxnSpPr>
            <a:cxnSpLocks/>
          </p:cNvCxnSpPr>
          <p:nvPr/>
        </p:nvCxnSpPr>
        <p:spPr>
          <a:xfrm flipV="1">
            <a:off x="4622117" y="2974082"/>
            <a:ext cx="1192529" cy="2838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texte&#10;&#10;&#10;&#10;Description générée automatiquement">
            <a:extLst>
              <a:ext uri="{FF2B5EF4-FFF2-40B4-BE49-F238E27FC236}">
                <a16:creationId xmlns:a16="http://schemas.microsoft.com/office/drawing/2014/main" id="{8B3F8944-5A3C-2941-B9AD-5EAD136FF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968" y="4615669"/>
            <a:ext cx="2104798" cy="204612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AD64E85-AE95-3144-A00B-4C209945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967" y="4303053"/>
            <a:ext cx="2412583" cy="3126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F23EB30-436D-324D-9F05-CBBCB12F1B34}"/>
              </a:ext>
            </a:extLst>
          </p:cNvPr>
          <p:cNvSpPr/>
          <p:nvPr/>
        </p:nvSpPr>
        <p:spPr>
          <a:xfrm flipV="1">
            <a:off x="11869766" y="4303053"/>
            <a:ext cx="307784" cy="312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que 13" descr="Télécharger du cloud">
            <a:extLst>
              <a:ext uri="{FF2B5EF4-FFF2-40B4-BE49-F238E27FC236}">
                <a16:creationId xmlns:a16="http://schemas.microsoft.com/office/drawing/2014/main" id="{FB395E6A-8421-EF4B-9B5A-C4314BBF0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025437">
            <a:off x="9478373" y="3239303"/>
            <a:ext cx="580207" cy="580207"/>
          </a:xfrm>
          <a:prstGeom prst="rect">
            <a:avLst/>
          </a:prstGeom>
        </p:spPr>
      </p:pic>
      <p:pic>
        <p:nvPicPr>
          <p:cNvPr id="10" name="Image 9" descr="Une image contenant personne, homme, texte, tenant&#10;&#10;&#10;&#10;Description générée automatiquement">
            <a:extLst>
              <a:ext uri="{FF2B5EF4-FFF2-40B4-BE49-F238E27FC236}">
                <a16:creationId xmlns:a16="http://schemas.microsoft.com/office/drawing/2014/main" id="{A241F891-5C65-8544-BE13-C50E43FDC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95070">
            <a:off x="2812326" y="1970723"/>
            <a:ext cx="1094988" cy="1110338"/>
          </a:xfrm>
          <a:prstGeom prst="rect">
            <a:avLst/>
          </a:prstGeom>
        </p:spPr>
      </p:pic>
      <p:pic>
        <p:nvPicPr>
          <p:cNvPr id="6" name="Image 5" descr="Une image contenant personne, homme, mur, tenant&#10;&#10;&#10;&#10;Description générée automatiquement">
            <a:extLst>
              <a:ext uri="{FF2B5EF4-FFF2-40B4-BE49-F238E27FC236}">
                <a16:creationId xmlns:a16="http://schemas.microsoft.com/office/drawing/2014/main" id="{463836D0-D02A-4344-B916-CBB0803512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92323">
            <a:off x="1620065" y="2468860"/>
            <a:ext cx="1276420" cy="129431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855DCE9-41B5-9544-BACD-CF56F4059F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04042">
            <a:off x="463442" y="2945120"/>
            <a:ext cx="1272995" cy="1290841"/>
          </a:xfrm>
          <a:prstGeom prst="rect">
            <a:avLst/>
          </a:prstGeom>
        </p:spPr>
      </p:pic>
      <p:pic>
        <p:nvPicPr>
          <p:cNvPr id="19" name="Image 18" descr="Une image contenant personne, femme, intérieur, debout&#10;&#10;&#10;&#10;Description générée automatiquement">
            <a:extLst>
              <a:ext uri="{FF2B5EF4-FFF2-40B4-BE49-F238E27FC236}">
                <a16:creationId xmlns:a16="http://schemas.microsoft.com/office/drawing/2014/main" id="{E6C00772-7FB9-7D4D-9387-2AED19350D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62597">
            <a:off x="2549097" y="3531113"/>
            <a:ext cx="920752" cy="933660"/>
          </a:xfrm>
          <a:prstGeom prst="rect">
            <a:avLst/>
          </a:prstGeom>
        </p:spPr>
      </p:pic>
      <p:pic>
        <p:nvPicPr>
          <p:cNvPr id="15" name="Image 14" descr="Une image contenant femme, personne, extérieur, téléphone mobile&#10;&#10;&#10;&#10;Description générée automatiquement">
            <a:extLst>
              <a:ext uri="{FF2B5EF4-FFF2-40B4-BE49-F238E27FC236}">
                <a16:creationId xmlns:a16="http://schemas.microsoft.com/office/drawing/2014/main" id="{CED49E26-788D-5B40-876F-9E9CA9BBF0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515408">
            <a:off x="368153" y="4213626"/>
            <a:ext cx="1405813" cy="1425521"/>
          </a:xfrm>
          <a:prstGeom prst="rect">
            <a:avLst/>
          </a:prstGeom>
        </p:spPr>
      </p:pic>
      <p:pic>
        <p:nvPicPr>
          <p:cNvPr id="23" name="Image 22" descr="Une image contenant personne, femme, mur, sport&#10;&#10;&#10;&#10;Description générée automatiquement">
            <a:extLst>
              <a:ext uri="{FF2B5EF4-FFF2-40B4-BE49-F238E27FC236}">
                <a16:creationId xmlns:a16="http://schemas.microsoft.com/office/drawing/2014/main" id="{1B74CF36-C9E9-8A49-A75C-009CD21EDF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935906">
            <a:off x="2965833" y="2727270"/>
            <a:ext cx="1506771" cy="1527894"/>
          </a:xfrm>
          <a:prstGeom prst="rect">
            <a:avLst/>
          </a:prstGeom>
        </p:spPr>
      </p:pic>
      <p:pic>
        <p:nvPicPr>
          <p:cNvPr id="17" name="Image 16" descr="Une image contenant personne, tenant, tennis, femme&#10;&#10;&#10;&#10;Description générée automatiquement">
            <a:extLst>
              <a:ext uri="{FF2B5EF4-FFF2-40B4-BE49-F238E27FC236}">
                <a16:creationId xmlns:a16="http://schemas.microsoft.com/office/drawing/2014/main" id="{31AF9D76-0C4C-AF4E-8848-91085BB17C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4633" y="3689567"/>
            <a:ext cx="1358889" cy="1377939"/>
          </a:xfrm>
          <a:prstGeom prst="rect">
            <a:avLst/>
          </a:prstGeom>
        </p:spPr>
      </p:pic>
      <p:pic>
        <p:nvPicPr>
          <p:cNvPr id="27" name="Image 26" descr="Une image contenant personne, portant&#10;&#10;&#10;&#10;Description générée automatiquement">
            <a:extLst>
              <a:ext uri="{FF2B5EF4-FFF2-40B4-BE49-F238E27FC236}">
                <a16:creationId xmlns:a16="http://schemas.microsoft.com/office/drawing/2014/main" id="{BA6417F2-ECBD-884E-AA15-E767557CF6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849781">
            <a:off x="1697667" y="4574997"/>
            <a:ext cx="1358895" cy="1377945"/>
          </a:xfrm>
          <a:prstGeom prst="rect">
            <a:avLst/>
          </a:prstGeom>
        </p:spPr>
      </p:pic>
      <p:pic>
        <p:nvPicPr>
          <p:cNvPr id="25" name="Image 24" descr="Une image contenant personne, homme, tenant&#10;&#10;&#10;&#10;Description générée automatiquement">
            <a:extLst>
              <a:ext uri="{FF2B5EF4-FFF2-40B4-BE49-F238E27FC236}">
                <a16:creationId xmlns:a16="http://schemas.microsoft.com/office/drawing/2014/main" id="{C7C89FE5-2B86-F441-910F-F7C13CD7B0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0585438">
            <a:off x="2841969" y="4271378"/>
            <a:ext cx="1187254" cy="1203898"/>
          </a:xfrm>
          <a:prstGeom prst="rect">
            <a:avLst/>
          </a:prstGeom>
        </p:spPr>
      </p:pic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C5D90CAA-8D9D-014C-A90B-0A3F8AC6E90B}"/>
              </a:ext>
            </a:extLst>
          </p:cNvPr>
          <p:cNvCxnSpPr>
            <a:cxnSpLocks/>
          </p:cNvCxnSpPr>
          <p:nvPr/>
        </p:nvCxnSpPr>
        <p:spPr>
          <a:xfrm>
            <a:off x="9221575" y="3257951"/>
            <a:ext cx="775279" cy="9896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 30" descr="Une image contenant texte&#10;&#10;&#10;&#10;Description générée automatiquement">
            <a:extLst>
              <a:ext uri="{FF2B5EF4-FFF2-40B4-BE49-F238E27FC236}">
                <a16:creationId xmlns:a16="http://schemas.microsoft.com/office/drawing/2014/main" id="{A97E59EA-2894-8447-87A2-E586419DC4D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31822" y="1721507"/>
            <a:ext cx="3172577" cy="19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5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8BD846-093F-9442-A49F-2D2C43C6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 dirty="0">
                <a:latin typeface="Helvetica" pitchFamily="2" charset="0"/>
              </a:rPr>
              <a:t>S</a:t>
            </a:r>
            <a:r>
              <a:rPr lang="fr-FR" dirty="0">
                <a:latin typeface="Helvetica" pitchFamily="2" charset="0"/>
              </a:rPr>
              <a:t>ECOND STEP – </a:t>
            </a:r>
            <a:r>
              <a:rPr lang="fr-FR" sz="2800" dirty="0">
                <a:latin typeface="Helvetica" pitchFamily="2" charset="0"/>
              </a:rPr>
              <a:t>TRAINING DATA</a:t>
            </a:r>
          </a:p>
        </p:txBody>
      </p:sp>
      <p:pic>
        <p:nvPicPr>
          <p:cNvPr id="8" name="Image 7" descr="Une image contenant sport athlétique&#10;&#10;&#10;&#10;Description générée automatiquement">
            <a:extLst>
              <a:ext uri="{FF2B5EF4-FFF2-40B4-BE49-F238E27FC236}">
                <a16:creationId xmlns:a16="http://schemas.microsoft.com/office/drawing/2014/main" id="{4DA9E9CA-0A19-7942-9F59-146125257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1" y="3252953"/>
            <a:ext cx="5700394" cy="3522899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C1E237F-4D18-404B-8297-A5B5390EE1E8}"/>
              </a:ext>
            </a:extLst>
          </p:cNvPr>
          <p:cNvCxnSpPr/>
          <p:nvPr/>
        </p:nvCxnSpPr>
        <p:spPr>
          <a:xfrm>
            <a:off x="5553456" y="4203663"/>
            <a:ext cx="108508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que 6" descr="Tête avec engrenages">
            <a:extLst>
              <a:ext uri="{FF2B5EF4-FFF2-40B4-BE49-F238E27FC236}">
                <a16:creationId xmlns:a16="http://schemas.microsoft.com/office/drawing/2014/main" id="{B732BB53-0020-1A42-9425-0347B6593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3456" y="3210337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6A6528-A5B2-9C4A-8A33-B8E3A42EC011}"/>
              </a:ext>
            </a:extLst>
          </p:cNvPr>
          <p:cNvSpPr/>
          <p:nvPr/>
        </p:nvSpPr>
        <p:spPr>
          <a:xfrm flipV="1">
            <a:off x="1431871" y="3345374"/>
            <a:ext cx="3140129" cy="2274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94B9F7A5-0116-614E-9FE3-177BF42EC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983016"/>
              </p:ext>
            </p:extLst>
          </p:nvPr>
        </p:nvGraphicFramePr>
        <p:xfrm>
          <a:off x="7058722" y="2386287"/>
          <a:ext cx="4862229" cy="29606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82672">
                  <a:extLst>
                    <a:ext uri="{9D8B030D-6E8A-4147-A177-3AD203B41FA5}">
                      <a16:colId xmlns:a16="http://schemas.microsoft.com/office/drawing/2014/main" val="2985683448"/>
                    </a:ext>
                  </a:extLst>
                </a:gridCol>
                <a:gridCol w="1679557">
                  <a:extLst>
                    <a:ext uri="{9D8B030D-6E8A-4147-A177-3AD203B41FA5}">
                      <a16:colId xmlns:a16="http://schemas.microsoft.com/office/drawing/2014/main" val="1129647710"/>
                    </a:ext>
                  </a:extLst>
                </a:gridCol>
              </a:tblGrid>
              <a:tr h="422953">
                <a:tc>
                  <a:txBody>
                    <a:bodyPr/>
                    <a:lstStyle/>
                    <a:p>
                      <a:r>
                        <a:rPr lang="en-US" dirty="0"/>
                        <a:t>Model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error 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81821"/>
                  </a:ext>
                </a:extLst>
              </a:tr>
              <a:tr h="422953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5,382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27796"/>
                  </a:ext>
                </a:extLst>
              </a:tr>
              <a:tr h="422953"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9,304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040816"/>
                  </a:ext>
                </a:extLst>
              </a:tr>
              <a:tr h="422953">
                <a:tc>
                  <a:txBody>
                    <a:bodyPr/>
                    <a:lstStyle/>
                    <a:p>
                      <a:r>
                        <a:rPr lang="en-US" dirty="0"/>
                        <a:t>K-Nearest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11,968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923242"/>
                  </a:ext>
                </a:extLst>
              </a:tr>
              <a:tr h="422953">
                <a:tc>
                  <a:txBody>
                    <a:bodyPr/>
                    <a:lstStyle/>
                    <a:p>
                      <a:r>
                        <a:rPr lang="en-US" dirty="0"/>
                        <a:t>Regression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13,191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950639"/>
                  </a:ext>
                </a:extLst>
              </a:tr>
              <a:tr h="422953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13,762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192555"/>
                  </a:ext>
                </a:extLst>
              </a:tr>
              <a:tr h="422953">
                <a:tc>
                  <a:txBody>
                    <a:bodyPr/>
                    <a:lstStyle/>
                    <a:p>
                      <a:r>
                        <a:rPr lang="en-US" dirty="0"/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14,1415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378448"/>
                  </a:ext>
                </a:extLst>
              </a:tr>
            </a:tbl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id="{C16519B2-83E8-4A4D-9DDD-05A209B7152E}"/>
              </a:ext>
            </a:extLst>
          </p:cNvPr>
          <p:cNvSpPr txBox="1"/>
          <p:nvPr/>
        </p:nvSpPr>
        <p:spPr>
          <a:xfrm>
            <a:off x="9662769" y="5365886"/>
            <a:ext cx="24288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400" dirty="0"/>
              <a:t>*  Mean absolute error on the</a:t>
            </a:r>
          </a:p>
          <a:p>
            <a:pPr algn="just"/>
            <a:r>
              <a:rPr lang="en-US" sz="1400" dirty="0"/>
              <a:t>    popularity (0 to 100) of the </a:t>
            </a:r>
          </a:p>
          <a:p>
            <a:pPr algn="just"/>
            <a:r>
              <a:rPr lang="en-US" sz="1400" dirty="0"/>
              <a:t>    testing set.</a:t>
            </a:r>
          </a:p>
        </p:txBody>
      </p:sp>
      <p:pic>
        <p:nvPicPr>
          <p:cNvPr id="15" name="Image 14" descr="Une image contenant texte, carte&#10;&#10;&#10;&#10;Description générée automatiquement">
            <a:extLst>
              <a:ext uri="{FF2B5EF4-FFF2-40B4-BE49-F238E27FC236}">
                <a16:creationId xmlns:a16="http://schemas.microsoft.com/office/drawing/2014/main" id="{874C9AB1-AD96-7D4B-8AC3-F80241719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38" y="1690688"/>
            <a:ext cx="4862229" cy="404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4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8BD846-093F-9442-A49F-2D2C43C6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6000" dirty="0">
                <a:latin typeface="Helvetica" pitchFamily="2" charset="0"/>
              </a:rPr>
              <a:t>T</a:t>
            </a:r>
            <a:r>
              <a:rPr lang="fr-FR" dirty="0">
                <a:latin typeface="Helvetica" pitchFamily="2" charset="0"/>
              </a:rPr>
              <a:t>HIRD STEP – </a:t>
            </a:r>
            <a:r>
              <a:rPr lang="fr-FR" sz="2800" dirty="0">
                <a:latin typeface="Helvetica" pitchFamily="2" charset="0"/>
              </a:rPr>
              <a:t>PREDICTING BUZZ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B0C8571-91AE-C949-897E-28321DE77CB9}"/>
              </a:ext>
            </a:extLst>
          </p:cNvPr>
          <p:cNvCxnSpPr/>
          <p:nvPr/>
        </p:nvCxnSpPr>
        <p:spPr>
          <a:xfrm>
            <a:off x="5988245" y="3528049"/>
            <a:ext cx="108508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que 10" descr="Engrenages">
            <a:extLst>
              <a:ext uri="{FF2B5EF4-FFF2-40B4-BE49-F238E27FC236}">
                <a16:creationId xmlns:a16="http://schemas.microsoft.com/office/drawing/2014/main" id="{38D4BED3-B27B-3D48-8E6C-655208EFA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613649"/>
            <a:ext cx="914400" cy="914400"/>
          </a:xfrm>
          <a:prstGeom prst="rect">
            <a:avLst/>
          </a:prstGeom>
        </p:spPr>
      </p:pic>
      <p:pic>
        <p:nvPicPr>
          <p:cNvPr id="15" name="Image 14" descr="Une image contenant personne, femme, homme, habits&#10;&#10;&#10;&#10;Description générée automatiquement">
            <a:extLst>
              <a:ext uri="{FF2B5EF4-FFF2-40B4-BE49-F238E27FC236}">
                <a16:creationId xmlns:a16="http://schemas.microsoft.com/office/drawing/2014/main" id="{F0400FCD-43B4-1144-8D42-6315EF7B1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737" y="3000389"/>
            <a:ext cx="1810951" cy="1810951"/>
          </a:xfrm>
          <a:prstGeom prst="rect">
            <a:avLst/>
          </a:prstGeom>
        </p:spPr>
      </p:pic>
      <p:pic>
        <p:nvPicPr>
          <p:cNvPr id="5" name="Image 4" descr="Une image contenant personne, homme, tenant&#10;&#10;&#10;&#10;Description générée automatiquement">
            <a:extLst>
              <a:ext uri="{FF2B5EF4-FFF2-40B4-BE49-F238E27FC236}">
                <a16:creationId xmlns:a16="http://schemas.microsoft.com/office/drawing/2014/main" id="{B6331BE4-B2FB-6F46-8BD4-0B533AA9A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98" y="2992005"/>
            <a:ext cx="1810951" cy="1819335"/>
          </a:xfrm>
          <a:prstGeom prst="rect">
            <a:avLst/>
          </a:prstGeom>
        </p:spPr>
      </p:pic>
      <p:pic>
        <p:nvPicPr>
          <p:cNvPr id="9" name="Image 8" descr="Une image contenant photo, posant, tennis&#10;&#10;&#10;&#10;Description générée automatiquement">
            <a:extLst>
              <a:ext uri="{FF2B5EF4-FFF2-40B4-BE49-F238E27FC236}">
                <a16:creationId xmlns:a16="http://schemas.microsoft.com/office/drawing/2014/main" id="{1368FA58-59F5-2D4A-90EE-A9090E2AA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0493" y="1908259"/>
            <a:ext cx="2578100" cy="25781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B11F8AE-9DB7-1143-9109-8888542BE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3560" y="4008957"/>
            <a:ext cx="1810951" cy="1207301"/>
          </a:xfrm>
          <a:prstGeom prst="rect">
            <a:avLst/>
          </a:prstGeom>
        </p:spPr>
      </p:pic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EDD9D2C0-7480-6E4C-B50E-93490F38B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130273"/>
              </p:ext>
            </p:extLst>
          </p:nvPr>
        </p:nvGraphicFramePr>
        <p:xfrm>
          <a:off x="7298711" y="5103345"/>
          <a:ext cx="4734447" cy="1478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8149">
                  <a:extLst>
                    <a:ext uri="{9D8B030D-6E8A-4147-A177-3AD203B41FA5}">
                      <a16:colId xmlns:a16="http://schemas.microsoft.com/office/drawing/2014/main" val="2321930108"/>
                    </a:ext>
                  </a:extLst>
                </a:gridCol>
                <a:gridCol w="1578149">
                  <a:extLst>
                    <a:ext uri="{9D8B030D-6E8A-4147-A177-3AD203B41FA5}">
                      <a16:colId xmlns:a16="http://schemas.microsoft.com/office/drawing/2014/main" val="2068938559"/>
                    </a:ext>
                  </a:extLst>
                </a:gridCol>
                <a:gridCol w="1578149">
                  <a:extLst>
                    <a:ext uri="{9D8B030D-6E8A-4147-A177-3AD203B41FA5}">
                      <a16:colId xmlns:a16="http://schemas.microsoft.com/office/drawing/2014/main" val="775519762"/>
                    </a:ext>
                  </a:extLst>
                </a:gridCol>
              </a:tblGrid>
              <a:tr h="313892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Potential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065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Damso</a:t>
                      </a:r>
                      <a:endParaRPr lang="fr-BE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CQFD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226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Angele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Jalousie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96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852684"/>
                  </a:ext>
                </a:extLst>
              </a:tr>
            </a:tbl>
          </a:graphicData>
        </a:graphic>
      </p:graphicFrame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D9E8E5A1-BE32-4848-BB5D-C651A4E0A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482966"/>
              </p:ext>
            </p:extLst>
          </p:nvPr>
        </p:nvGraphicFramePr>
        <p:xfrm>
          <a:off x="7298712" y="2272749"/>
          <a:ext cx="4734447" cy="184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8149">
                  <a:extLst>
                    <a:ext uri="{9D8B030D-6E8A-4147-A177-3AD203B41FA5}">
                      <a16:colId xmlns:a16="http://schemas.microsoft.com/office/drawing/2014/main" val="2321930108"/>
                    </a:ext>
                  </a:extLst>
                </a:gridCol>
                <a:gridCol w="1578149">
                  <a:extLst>
                    <a:ext uri="{9D8B030D-6E8A-4147-A177-3AD203B41FA5}">
                      <a16:colId xmlns:a16="http://schemas.microsoft.com/office/drawing/2014/main" val="2068938559"/>
                    </a:ext>
                  </a:extLst>
                </a:gridCol>
                <a:gridCol w="1578149">
                  <a:extLst>
                    <a:ext uri="{9D8B030D-6E8A-4147-A177-3AD203B41FA5}">
                      <a16:colId xmlns:a16="http://schemas.microsoft.com/office/drawing/2014/main" val="775519762"/>
                    </a:ext>
                  </a:extLst>
                </a:gridCol>
              </a:tblGrid>
              <a:tr h="313892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Potential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065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Damso</a:t>
                      </a:r>
                      <a:endParaRPr lang="fr-BE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CQFD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226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Nicki </a:t>
                      </a:r>
                      <a:r>
                        <a:rPr lang="fr-BE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Minaj</a:t>
                      </a:r>
                      <a:endParaRPr lang="fr-BE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424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Angele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Jalousie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96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852684"/>
                  </a:ext>
                </a:extLst>
              </a:tr>
            </a:tbl>
          </a:graphicData>
        </a:graphic>
      </p:graphicFrame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C5B17FE-D4E0-7843-8C71-2904FDBE5A78}"/>
              </a:ext>
            </a:extLst>
          </p:cNvPr>
          <p:cNvCxnSpPr>
            <a:cxnSpLocks/>
          </p:cNvCxnSpPr>
          <p:nvPr/>
        </p:nvCxnSpPr>
        <p:spPr>
          <a:xfrm>
            <a:off x="9512497" y="4244653"/>
            <a:ext cx="0" cy="7359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64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pture d’écran&#10;&#10;&#10;&#10;Description générée automatiquement">
            <a:extLst>
              <a:ext uri="{FF2B5EF4-FFF2-40B4-BE49-F238E27FC236}">
                <a16:creationId xmlns:a16="http://schemas.microsoft.com/office/drawing/2014/main" id="{FE2D406E-49F3-1447-81A8-A98E27409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94985"/>
            <a:ext cx="12201089" cy="516301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21B9A99-8EC0-4D46-8763-211321481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0758"/>
            <a:ext cx="12192000" cy="354227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D21D2681-3A3C-9E48-9876-8A0D2B49A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451" y="192308"/>
            <a:ext cx="10515600" cy="1325563"/>
          </a:xfrm>
        </p:spPr>
        <p:txBody>
          <a:bodyPr/>
          <a:lstStyle/>
          <a:p>
            <a:r>
              <a:rPr lang="fr-FR" sz="6000" dirty="0">
                <a:latin typeface="Helvetica" pitchFamily="2" charset="0"/>
              </a:rPr>
              <a:t>F</a:t>
            </a:r>
            <a:r>
              <a:rPr lang="fr-FR" dirty="0">
                <a:latin typeface="Helvetica" pitchFamily="2" charset="0"/>
              </a:rPr>
              <a:t>INAL APPLICATION</a:t>
            </a:r>
            <a:endParaRPr lang="fr-FR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6613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803</TotalTime>
  <Words>775</Words>
  <Application>Microsoft Macintosh PowerPoint</Application>
  <PresentationFormat>Grand écran</PresentationFormat>
  <Paragraphs>110</Paragraphs>
  <Slides>9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Helvetica</vt:lpstr>
      <vt:lpstr>Thème Office</vt:lpstr>
      <vt:lpstr>Présentation PowerPoint</vt:lpstr>
      <vt:lpstr>OUR TEAM</vt:lpstr>
      <vt:lpstr>THE PROBLEM</vt:lpstr>
      <vt:lpstr>OUR SOLUTION</vt:lpstr>
      <vt:lpstr>OUR SOLUTION</vt:lpstr>
      <vt:lpstr>FIRST STEP – COLLECTING DATA</vt:lpstr>
      <vt:lpstr>SECOND STEP – TRAINING DATA</vt:lpstr>
      <vt:lpstr>THIRD STEP – PREDICTING BUZZ</vt:lpstr>
      <vt:lpstr>FINAL 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Louis</dc:creator>
  <cp:lastModifiedBy>Antoine Louis</cp:lastModifiedBy>
  <cp:revision>43</cp:revision>
  <dcterms:created xsi:type="dcterms:W3CDTF">2018-11-23T20:07:45Z</dcterms:created>
  <dcterms:modified xsi:type="dcterms:W3CDTF">2018-11-25T16:24:09Z</dcterms:modified>
</cp:coreProperties>
</file>